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1" autoAdjust="0"/>
    <p:restoredTop sz="94660"/>
  </p:normalViewPr>
  <p:slideViewPr>
    <p:cSldViewPr snapToGrid="0">
      <p:cViewPr varScale="1">
        <p:scale>
          <a:sx n="60" d="100"/>
          <a:sy n="60" d="100"/>
        </p:scale>
        <p:origin x="16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3393242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96063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3102639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85395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305190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1336977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4107509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1616625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165190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2797514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F424CE0-A7B6-4E90-B465-160984D4D188}"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2697752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F424CE0-A7B6-4E90-B465-160984D4D188}" type="datetimeFigureOut">
              <a:rPr kumimoji="1" lang="ja-JP" altLang="en-US" smtClean="0"/>
              <a:t>2024/3/1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696F437-A1F0-4225-9EF8-04F78A34FB8E}" type="slidenum">
              <a:rPr kumimoji="1" lang="ja-JP" altLang="en-US" smtClean="0"/>
              <a:t>‹#›</a:t>
            </a:fld>
            <a:endParaRPr kumimoji="1" lang="ja-JP" altLang="en-US"/>
          </a:p>
        </p:txBody>
      </p:sp>
    </p:spTree>
    <p:extLst>
      <p:ext uri="{BB962C8B-B14F-4D97-AF65-F5344CB8AC3E}">
        <p14:creationId xmlns:p14="http://schemas.microsoft.com/office/powerpoint/2010/main" val="38007092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5860" y="644294"/>
            <a:ext cx="6343650" cy="347821"/>
          </a:xfrm>
        </p:spPr>
        <p:txBody>
          <a:bodyPr>
            <a:normAutofit fontScale="90000"/>
          </a:bodyPr>
          <a:lstStyle/>
          <a:p>
            <a:r>
              <a:rPr kumimoji="1" lang="en-US" altLang="ja-JP" sz="2000" b="1" dirty="0"/>
              <a:t>2024</a:t>
            </a:r>
            <a:r>
              <a:rPr kumimoji="1" lang="ja-JP" altLang="en-US" sz="2000" b="1" dirty="0"/>
              <a:t>年度　</a:t>
            </a:r>
            <a:r>
              <a:rPr kumimoji="1" lang="en-US" altLang="ja-JP" sz="2000" b="1" dirty="0"/>
              <a:t>LD</a:t>
            </a:r>
            <a:r>
              <a:rPr kumimoji="1" lang="ja-JP" altLang="en-US" sz="2000" b="1" dirty="0"/>
              <a:t>サポート・療育ソラアル</a:t>
            </a:r>
            <a:r>
              <a:rPr kumimoji="1" lang="en-US" altLang="ja-JP" sz="2000" b="1" dirty="0"/>
              <a:t>SSE</a:t>
            </a:r>
            <a:r>
              <a:rPr kumimoji="1" lang="ja-JP" altLang="en-US" sz="2000" b="1" dirty="0"/>
              <a:t>・</a:t>
            </a:r>
            <a:r>
              <a:rPr kumimoji="1" lang="en-US" altLang="ja-JP" sz="2000" b="1" dirty="0"/>
              <a:t>PIA</a:t>
            </a:r>
            <a:br>
              <a:rPr kumimoji="1" lang="en-US" altLang="ja-JP" sz="2000" b="1" dirty="0"/>
            </a:br>
            <a:r>
              <a:rPr kumimoji="1" lang="ja-JP" altLang="en-US" sz="2000" b="1" dirty="0"/>
              <a:t>放課後等デイサービス・児童発達支援ガイドライン自己評価表まとめ</a:t>
            </a:r>
          </a:p>
        </p:txBody>
      </p:sp>
      <p:sp>
        <p:nvSpPr>
          <p:cNvPr id="3" name="サブタイトル 2"/>
          <p:cNvSpPr>
            <a:spLocks noGrp="1"/>
          </p:cNvSpPr>
          <p:nvPr>
            <p:ph type="subTitle" idx="1"/>
          </p:nvPr>
        </p:nvSpPr>
        <p:spPr>
          <a:xfrm>
            <a:off x="145859" y="1351297"/>
            <a:ext cx="6712139" cy="5676785"/>
          </a:xfrm>
        </p:spPr>
        <p:txBody>
          <a:bodyPr>
            <a:normAutofit fontScale="92500" lnSpcReduction="20000"/>
          </a:bodyPr>
          <a:lstStyle/>
          <a:p>
            <a:pPr algn="l"/>
            <a:r>
              <a:rPr kumimoji="1" lang="ja-JP" altLang="en-US" sz="1700" b="1" dirty="0"/>
              <a:t>（目的）</a:t>
            </a:r>
            <a:r>
              <a:rPr kumimoji="1" lang="ja-JP" altLang="en-US" sz="1700" dirty="0"/>
              <a:t>　</a:t>
            </a:r>
            <a:endParaRPr kumimoji="1" lang="en-US" altLang="ja-JP" sz="1700" dirty="0"/>
          </a:p>
          <a:p>
            <a:pPr algn="l"/>
            <a:r>
              <a:rPr kumimoji="1" lang="ja-JP" altLang="en-US" sz="1700" dirty="0"/>
              <a:t>　指定の保護者アンケートの結果より、当事業所のサービス提供上</a:t>
            </a:r>
            <a:endParaRPr kumimoji="1" lang="en-US" altLang="ja-JP" sz="1700" dirty="0"/>
          </a:p>
          <a:p>
            <a:pPr algn="l"/>
            <a:r>
              <a:rPr kumimoji="1" lang="ja-JP" altLang="en-US" sz="1700" dirty="0"/>
              <a:t>の満足度・不満足度および課題（改善目標）を抽出する。　　　　　　　　　　</a:t>
            </a:r>
            <a:endParaRPr lang="en-US" altLang="ja-JP" sz="1700" dirty="0"/>
          </a:p>
          <a:p>
            <a:pPr algn="l"/>
            <a:r>
              <a:rPr kumimoji="1" lang="ja-JP" altLang="en-US" sz="1700" b="1" dirty="0"/>
              <a:t>（アンケート回収状況）</a:t>
            </a:r>
            <a:endParaRPr kumimoji="1" lang="en-US" altLang="ja-JP" sz="1700" b="1" dirty="0"/>
          </a:p>
          <a:p>
            <a:pPr algn="l"/>
            <a:r>
              <a:rPr kumimoji="1" lang="ja-JP" altLang="en-US" sz="1700" dirty="0"/>
              <a:t>　利用者への個人負担請求書にアンケートの趣旨・記入表を同封し、</a:t>
            </a:r>
            <a:endParaRPr kumimoji="1" lang="en-US" altLang="ja-JP" sz="1700" dirty="0"/>
          </a:p>
          <a:p>
            <a:pPr algn="l"/>
            <a:r>
              <a:rPr kumimoji="1" lang="ja-JP" altLang="en-US" sz="1700" dirty="0"/>
              <a:t>記入をお願いする。　請求発生児童保護者ソラアル</a:t>
            </a:r>
            <a:r>
              <a:rPr kumimoji="1" lang="en-US" altLang="ja-JP" sz="1700" dirty="0"/>
              <a:t>SSE</a:t>
            </a:r>
            <a:r>
              <a:rPr kumimoji="1" lang="ja-JP" altLang="en-US" sz="1700" dirty="0"/>
              <a:t>全</a:t>
            </a:r>
            <a:r>
              <a:rPr lang="en-US" altLang="ja-JP" sz="1700" dirty="0"/>
              <a:t>43</a:t>
            </a:r>
            <a:r>
              <a:rPr kumimoji="1" lang="ja-JP" altLang="en-US" sz="1700" dirty="0"/>
              <a:t>名、ソラアル</a:t>
            </a:r>
            <a:r>
              <a:rPr kumimoji="1" lang="en-US" altLang="ja-JP" sz="1700" dirty="0"/>
              <a:t>PIA</a:t>
            </a:r>
            <a:r>
              <a:rPr kumimoji="1" lang="ja-JP" altLang="en-US" sz="1700" dirty="0"/>
              <a:t>全</a:t>
            </a:r>
            <a:r>
              <a:rPr kumimoji="1" lang="en-US" altLang="ja-JP" sz="1700" dirty="0"/>
              <a:t>22</a:t>
            </a:r>
            <a:r>
              <a:rPr kumimoji="1" lang="ja-JP" altLang="en-US" sz="1700" dirty="0"/>
              <a:t>名（</a:t>
            </a:r>
            <a:r>
              <a:rPr kumimoji="1" lang="en-US" altLang="ja-JP" sz="1700" dirty="0"/>
              <a:t>SSE</a:t>
            </a:r>
            <a:r>
              <a:rPr kumimoji="1" lang="ja-JP" altLang="en-US" sz="1700" dirty="0"/>
              <a:t>と両利用者）へのアンケート用紙配布。</a:t>
            </a:r>
            <a:endParaRPr kumimoji="1" lang="en-US" altLang="ja-JP" sz="1700" dirty="0"/>
          </a:p>
          <a:p>
            <a:r>
              <a:rPr lang="ja-JP" altLang="en-US" sz="1600" dirty="0">
                <a:latin typeface="AR P丸ゴシック体E" panose="020F0900000000000000" pitchFamily="50" charset="-128"/>
                <a:ea typeface="AR P丸ゴシック体E" panose="020F0900000000000000" pitchFamily="50" charset="-128"/>
              </a:rPr>
              <a:t>●回収数　全</a:t>
            </a:r>
            <a:r>
              <a:rPr lang="en-US" altLang="ja-JP" sz="1600" dirty="0">
                <a:latin typeface="AR P丸ゴシック体E" panose="020F0900000000000000" pitchFamily="50" charset="-128"/>
                <a:ea typeface="AR P丸ゴシック体E" panose="020F0900000000000000" pitchFamily="50" charset="-128"/>
              </a:rPr>
              <a:t>20</a:t>
            </a:r>
            <a:r>
              <a:rPr lang="ja-JP" altLang="en-US" sz="1600" dirty="0">
                <a:latin typeface="AR P丸ゴシック体E" panose="020F0900000000000000" pitchFamily="50" charset="-128"/>
                <a:ea typeface="AR P丸ゴシック体E" panose="020F0900000000000000" pitchFamily="50" charset="-128"/>
              </a:rPr>
              <a:t>通</a:t>
            </a:r>
            <a:r>
              <a:rPr lang="en-US" altLang="ja-JP" sz="1600" dirty="0">
                <a:latin typeface="AR P丸ゴシック体E" panose="020F0900000000000000" pitchFamily="50" charset="-128"/>
                <a:ea typeface="AR P丸ゴシック体E" panose="020F0900000000000000" pitchFamily="50" charset="-128"/>
              </a:rPr>
              <a:t>/</a:t>
            </a:r>
            <a:r>
              <a:rPr lang="ja-JP" altLang="en-US" sz="1600" dirty="0">
                <a:latin typeface="AR P丸ゴシック体E" panose="020F0900000000000000" pitchFamily="50" charset="-128"/>
                <a:ea typeface="AR P丸ゴシック体E" panose="020F0900000000000000" pitchFamily="50" charset="-128"/>
              </a:rPr>
              <a:t>利用</a:t>
            </a:r>
            <a:r>
              <a:rPr lang="en-US" altLang="ja-JP" sz="1600" dirty="0">
                <a:latin typeface="AR P丸ゴシック体E" panose="020F0900000000000000" pitchFamily="50" charset="-128"/>
                <a:ea typeface="AR P丸ゴシック体E" panose="020F0900000000000000" pitchFamily="50" charset="-128"/>
              </a:rPr>
              <a:t>40</a:t>
            </a:r>
            <a:r>
              <a:rPr lang="ja-JP" altLang="en-US" sz="1600" dirty="0">
                <a:latin typeface="AR P丸ゴシック体E" panose="020F0900000000000000" pitchFamily="50" charset="-128"/>
                <a:ea typeface="AR P丸ゴシック体E" panose="020F0900000000000000" pitchFamily="50" charset="-128"/>
              </a:rPr>
              <a:t>名</a:t>
            </a:r>
            <a:endParaRPr lang="en-US" altLang="ja-JP" sz="1600" dirty="0">
              <a:latin typeface="AR P丸ゴシック体E" panose="020F0900000000000000" pitchFamily="50" charset="-128"/>
              <a:ea typeface="AR P丸ゴシック体E" panose="020F0900000000000000" pitchFamily="50" charset="-128"/>
            </a:endParaRPr>
          </a:p>
          <a:p>
            <a:r>
              <a:rPr lang="en-US" altLang="ja-JP" sz="1600" dirty="0">
                <a:latin typeface="AR P丸ゴシック体E" panose="020F0900000000000000" pitchFamily="50" charset="-128"/>
                <a:ea typeface="AR P丸ゴシック体E" panose="020F0900000000000000" pitchFamily="50" charset="-128"/>
              </a:rPr>
              <a:t>          </a:t>
            </a:r>
            <a:r>
              <a:rPr lang="ja-JP" altLang="en-US" sz="1600" dirty="0">
                <a:latin typeface="AR P丸ゴシック体E" panose="020F0900000000000000" pitchFamily="50" charset="-128"/>
                <a:ea typeface="AR P丸ゴシック体E" panose="020F0900000000000000" pitchFamily="50" charset="-128"/>
              </a:rPr>
              <a:t>放デイＳＳＥのみ利用　　</a:t>
            </a:r>
            <a:r>
              <a:rPr lang="en-US" altLang="ja-JP" sz="1600" dirty="0">
                <a:latin typeface="AR P丸ゴシック体E" panose="020F0900000000000000" pitchFamily="50" charset="-128"/>
                <a:ea typeface="AR P丸ゴシック体E" panose="020F0900000000000000" pitchFamily="50" charset="-128"/>
              </a:rPr>
              <a:t>2</a:t>
            </a:r>
            <a:r>
              <a:rPr lang="ja-JP" altLang="en-US" sz="1600" dirty="0">
                <a:latin typeface="AR P丸ゴシック体E" panose="020F0900000000000000" pitchFamily="50" charset="-128"/>
                <a:ea typeface="AR P丸ゴシック体E" panose="020F0900000000000000" pitchFamily="50" charset="-128"/>
              </a:rPr>
              <a:t>通　　　</a:t>
            </a:r>
            <a:endParaRPr lang="en-US" altLang="ja-JP" sz="1600" dirty="0">
              <a:latin typeface="AR P丸ゴシック体E" panose="020F0900000000000000" pitchFamily="50" charset="-128"/>
              <a:ea typeface="AR P丸ゴシック体E" panose="020F0900000000000000" pitchFamily="50" charset="-128"/>
            </a:endParaRPr>
          </a:p>
          <a:p>
            <a:r>
              <a:rPr lang="ja-JP" altLang="en-US" sz="1600" dirty="0">
                <a:latin typeface="AR P丸ゴシック体E" panose="020F0900000000000000" pitchFamily="50" charset="-128"/>
                <a:ea typeface="AR P丸ゴシック体E" panose="020F0900000000000000" pitchFamily="50" charset="-128"/>
              </a:rPr>
              <a:t>　　　放デイ</a:t>
            </a:r>
            <a:r>
              <a:rPr lang="en-US" altLang="ja-JP" sz="1600" dirty="0">
                <a:latin typeface="AR P丸ゴシック体E" panose="020F0900000000000000" pitchFamily="50" charset="-128"/>
                <a:ea typeface="AR P丸ゴシック体E" panose="020F0900000000000000" pitchFamily="50" charset="-128"/>
              </a:rPr>
              <a:t>PIA</a:t>
            </a:r>
            <a:r>
              <a:rPr lang="ja-JP" altLang="en-US" sz="1600" dirty="0">
                <a:latin typeface="AR P丸ゴシック体E" panose="020F0900000000000000" pitchFamily="50" charset="-128"/>
                <a:ea typeface="AR P丸ゴシック体E" panose="020F0900000000000000" pitchFamily="50" charset="-128"/>
              </a:rPr>
              <a:t>のみ利用　  </a:t>
            </a:r>
            <a:r>
              <a:rPr lang="en-US" altLang="ja-JP" sz="1600" dirty="0">
                <a:latin typeface="AR P丸ゴシック体E" panose="020F0900000000000000" pitchFamily="50" charset="-128"/>
                <a:ea typeface="AR P丸ゴシック体E" panose="020F0900000000000000" pitchFamily="50" charset="-128"/>
              </a:rPr>
              <a:t>3</a:t>
            </a:r>
            <a:r>
              <a:rPr lang="ja-JP" altLang="en-US" sz="1600" dirty="0">
                <a:latin typeface="AR P丸ゴシック体E" panose="020F0900000000000000" pitchFamily="50" charset="-128"/>
                <a:ea typeface="AR P丸ゴシック体E" panose="020F0900000000000000" pitchFamily="50" charset="-128"/>
              </a:rPr>
              <a:t>通　　　　　　　　　　　　　　　　　　　　　　　　　　　　　　　　　　　　　　　</a:t>
            </a:r>
            <a:endParaRPr lang="en-US" altLang="ja-JP" sz="1600" dirty="0">
              <a:latin typeface="AR P丸ゴシック体E" panose="020F0900000000000000" pitchFamily="50" charset="-128"/>
              <a:ea typeface="AR P丸ゴシック体E" panose="020F0900000000000000" pitchFamily="50" charset="-128"/>
            </a:endParaRPr>
          </a:p>
          <a:p>
            <a:r>
              <a:rPr lang="ja-JP" altLang="en-US" sz="1600" dirty="0">
                <a:latin typeface="AR P丸ゴシック体E" panose="020F0900000000000000" pitchFamily="50" charset="-128"/>
                <a:ea typeface="AR P丸ゴシック体E" panose="020F0900000000000000" pitchFamily="50" charset="-128"/>
              </a:rPr>
              <a:t>　　　放デイ</a:t>
            </a:r>
            <a:r>
              <a:rPr lang="en-US" altLang="ja-JP" sz="1600" dirty="0">
                <a:latin typeface="AR P丸ゴシック体E" panose="020F0900000000000000" pitchFamily="50" charset="-128"/>
                <a:ea typeface="AR P丸ゴシック体E" panose="020F0900000000000000" pitchFamily="50" charset="-128"/>
              </a:rPr>
              <a:t>SSE/PIA</a:t>
            </a:r>
            <a:r>
              <a:rPr lang="ja-JP" altLang="en-US" sz="1600" dirty="0">
                <a:latin typeface="AR P丸ゴシック体E" panose="020F0900000000000000" pitchFamily="50" charset="-128"/>
                <a:ea typeface="AR P丸ゴシック体E" panose="020F0900000000000000" pitchFamily="50" charset="-128"/>
              </a:rPr>
              <a:t>共通　</a:t>
            </a:r>
            <a:r>
              <a:rPr lang="en-US" altLang="ja-JP" sz="1600" dirty="0">
                <a:latin typeface="AR P丸ゴシック体E" panose="020F0900000000000000" pitchFamily="50" charset="-128"/>
                <a:ea typeface="AR P丸ゴシック体E" panose="020F0900000000000000" pitchFamily="50" charset="-128"/>
              </a:rPr>
              <a:t>15</a:t>
            </a:r>
            <a:r>
              <a:rPr lang="ja-JP" altLang="en-US" sz="1600" dirty="0">
                <a:latin typeface="AR P丸ゴシック体E" panose="020F0900000000000000" pitchFamily="50" charset="-128"/>
                <a:ea typeface="AR P丸ゴシック体E" panose="020F0900000000000000" pitchFamily="50" charset="-128"/>
              </a:rPr>
              <a:t>通　</a:t>
            </a:r>
            <a:endParaRPr lang="en-US" altLang="ja-JP" sz="1600" dirty="0">
              <a:latin typeface="AR P丸ゴシック体E" panose="020F0900000000000000" pitchFamily="50" charset="-128"/>
              <a:ea typeface="AR P丸ゴシック体E" panose="020F0900000000000000" pitchFamily="50" charset="-128"/>
            </a:endParaRPr>
          </a:p>
          <a:p>
            <a:r>
              <a:rPr lang="en-US" altLang="ja-JP" sz="1600" dirty="0">
                <a:latin typeface="AR P丸ゴシック体E" panose="020F0900000000000000" pitchFamily="50" charset="-128"/>
                <a:ea typeface="AR P丸ゴシック体E" panose="020F0900000000000000" pitchFamily="50" charset="-128"/>
              </a:rPr>
              <a:t>         </a:t>
            </a:r>
            <a:r>
              <a:rPr lang="ja-JP" altLang="en-US" sz="1600" dirty="0">
                <a:latin typeface="AR P丸ゴシック体E" panose="020F0900000000000000" pitchFamily="50" charset="-128"/>
                <a:ea typeface="AR P丸ゴシック体E" panose="020F0900000000000000" pitchFamily="50" charset="-128"/>
              </a:rPr>
              <a:t> 児発</a:t>
            </a:r>
            <a:r>
              <a:rPr lang="en-US" altLang="ja-JP" sz="1600" dirty="0">
                <a:latin typeface="AR P丸ゴシック体E" panose="020F0900000000000000" pitchFamily="50" charset="-128"/>
                <a:ea typeface="AR P丸ゴシック体E" panose="020F0900000000000000" pitchFamily="50" charset="-128"/>
              </a:rPr>
              <a:t>SSE                    3</a:t>
            </a:r>
            <a:r>
              <a:rPr lang="ja-JP" altLang="en-US" sz="1600" dirty="0">
                <a:latin typeface="AR P丸ゴシック体E" panose="020F0900000000000000" pitchFamily="50" charset="-128"/>
                <a:ea typeface="AR P丸ゴシック体E" panose="020F0900000000000000" pitchFamily="50" charset="-128"/>
              </a:rPr>
              <a:t>通</a:t>
            </a:r>
          </a:p>
          <a:p>
            <a:pPr algn="l"/>
            <a:r>
              <a:rPr kumimoji="1" lang="ja-JP" altLang="en-US" sz="1700" dirty="0"/>
              <a:t>　　　　　　　　</a:t>
            </a:r>
            <a:endParaRPr kumimoji="1" lang="en-US" altLang="ja-JP" sz="1700" dirty="0"/>
          </a:p>
          <a:p>
            <a:pPr algn="l"/>
            <a:r>
              <a:rPr kumimoji="1" lang="ja-JP" altLang="en-US" sz="1700" b="1" dirty="0"/>
              <a:t>（項目別の結果と課題）</a:t>
            </a:r>
            <a:endParaRPr kumimoji="1" lang="en-US" altLang="ja-JP" sz="1700" b="1" dirty="0"/>
          </a:p>
          <a:p>
            <a:pPr algn="l"/>
            <a:r>
              <a:rPr kumimoji="1" lang="en-US" altLang="ja-JP" sz="1900" b="1" dirty="0"/>
              <a:t>A.【</a:t>
            </a:r>
            <a:r>
              <a:rPr kumimoji="1" lang="ja-JP" altLang="en-US" sz="1900" b="1" dirty="0"/>
              <a:t>環境・体制整備面</a:t>
            </a:r>
            <a:r>
              <a:rPr kumimoji="1" lang="en-US" altLang="ja-JP" sz="1900" b="1" dirty="0"/>
              <a:t>】</a:t>
            </a:r>
          </a:p>
          <a:p>
            <a:pPr algn="l"/>
            <a:r>
              <a:rPr kumimoji="1" lang="ja-JP" altLang="en-US" sz="1900" dirty="0"/>
              <a:t>　スペース・専門性・設備の安全性（①②③）に関して、放デイ</a:t>
            </a:r>
            <a:r>
              <a:rPr kumimoji="1" lang="en-US" altLang="ja-JP" sz="1900" dirty="0"/>
              <a:t>/</a:t>
            </a:r>
            <a:r>
              <a:rPr kumimoji="1" lang="ja-JP" altLang="en-US" sz="1900" dirty="0"/>
              <a:t>児発ともにほぼ好意的な評価を頂けた。</a:t>
            </a:r>
            <a:endParaRPr kumimoji="1" lang="en-US" altLang="ja-JP" sz="1900" dirty="0"/>
          </a:p>
          <a:p>
            <a:pPr algn="l"/>
            <a:endParaRPr lang="en-US" altLang="ja-JP" sz="1900" dirty="0"/>
          </a:p>
          <a:p>
            <a:pPr algn="l"/>
            <a:r>
              <a:rPr kumimoji="1" lang="ja-JP" altLang="en-US" sz="1900" dirty="0"/>
              <a:t>　安全面に関しては、駅までの明るい道順での送迎の徹底を図っており、駅前交番への事業所周知の継続などもあり、コメント面での不安意見は見られなかった。</a:t>
            </a:r>
            <a:endParaRPr kumimoji="1" lang="en-US" altLang="ja-JP" sz="1900" dirty="0"/>
          </a:p>
          <a:p>
            <a:pPr algn="l"/>
            <a:endParaRPr lang="en-US" altLang="ja-JP" sz="1700" dirty="0"/>
          </a:p>
          <a:p>
            <a:pPr algn="l"/>
            <a:endParaRPr kumimoji="1" lang="en-US" altLang="ja-JP" sz="1700" dirty="0"/>
          </a:p>
          <a:p>
            <a:pPr algn="l"/>
            <a:endParaRPr lang="en-US" altLang="ja-JP" sz="1700" dirty="0"/>
          </a:p>
          <a:p>
            <a:endParaRPr kumimoji="1" lang="ja-JP" altLang="en-US" sz="1700" dirty="0"/>
          </a:p>
        </p:txBody>
      </p:sp>
      <p:sp>
        <p:nvSpPr>
          <p:cNvPr id="7" name="テキスト ボックス 6"/>
          <p:cNvSpPr txBox="1"/>
          <p:nvPr/>
        </p:nvSpPr>
        <p:spPr>
          <a:xfrm>
            <a:off x="4369556" y="818204"/>
            <a:ext cx="2488442" cy="738664"/>
          </a:xfrm>
          <a:prstGeom prst="rect">
            <a:avLst/>
          </a:prstGeom>
          <a:noFill/>
        </p:spPr>
        <p:txBody>
          <a:bodyPr wrap="square" rtlCol="0">
            <a:spAutoFit/>
          </a:bodyPr>
          <a:lstStyle/>
          <a:p>
            <a:r>
              <a:rPr kumimoji="1" lang="en-US" altLang="ja-JP" sz="1400" dirty="0"/>
              <a:t>2024</a:t>
            </a:r>
            <a:r>
              <a:rPr kumimoji="1" lang="ja-JP" altLang="en-US" sz="1400" dirty="0"/>
              <a:t>年</a:t>
            </a:r>
            <a:r>
              <a:rPr kumimoji="1" lang="en-US" altLang="ja-JP" sz="1400" dirty="0"/>
              <a:t>3</a:t>
            </a:r>
            <a:r>
              <a:rPr kumimoji="1" lang="ja-JP" altLang="en-US" sz="1400" dirty="0"/>
              <a:t>月</a:t>
            </a:r>
            <a:r>
              <a:rPr kumimoji="1" lang="en-US" altLang="ja-JP" sz="1400" dirty="0"/>
              <a:t>5</a:t>
            </a:r>
            <a:r>
              <a:rPr kumimoji="1" lang="ja-JP" altLang="en-US" sz="1400" dirty="0"/>
              <a:t>日</a:t>
            </a:r>
            <a:endParaRPr kumimoji="1" lang="en-US" altLang="ja-JP" sz="1400" dirty="0"/>
          </a:p>
          <a:p>
            <a:r>
              <a:rPr kumimoji="1" lang="en-US" altLang="ja-JP" sz="1400" dirty="0"/>
              <a:t>LD</a:t>
            </a:r>
            <a:r>
              <a:rPr kumimoji="1" lang="ja-JP" altLang="en-US" sz="1400" dirty="0"/>
              <a:t>サポート・療育　ソラアル</a:t>
            </a:r>
            <a:r>
              <a:rPr kumimoji="1" lang="en-US" altLang="ja-JP" sz="1400" dirty="0"/>
              <a:t>SSE</a:t>
            </a:r>
          </a:p>
          <a:p>
            <a:r>
              <a:rPr kumimoji="1" lang="ja-JP" altLang="en-US" sz="1400" dirty="0"/>
              <a:t>　　　　　　　　　　　　ソラアル</a:t>
            </a:r>
            <a:r>
              <a:rPr kumimoji="1" lang="en-US" altLang="ja-JP" sz="1400" dirty="0"/>
              <a:t>PIA</a:t>
            </a:r>
          </a:p>
        </p:txBody>
      </p:sp>
      <p:sp>
        <p:nvSpPr>
          <p:cNvPr id="8" name="サブタイトル 2"/>
          <p:cNvSpPr txBox="1">
            <a:spLocks/>
          </p:cNvSpPr>
          <p:nvPr/>
        </p:nvSpPr>
        <p:spPr>
          <a:xfrm>
            <a:off x="145859" y="6822510"/>
            <a:ext cx="6712139" cy="3162441"/>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en-US" altLang="ja-JP" b="1" dirty="0"/>
              <a:t>B.【</a:t>
            </a:r>
            <a:r>
              <a:rPr lang="ja-JP" altLang="en-US" b="1" dirty="0"/>
              <a:t>適切な支援の提供面</a:t>
            </a:r>
            <a:r>
              <a:rPr lang="en-US" altLang="ja-JP" b="1" dirty="0"/>
              <a:t>】</a:t>
            </a:r>
          </a:p>
          <a:p>
            <a:pPr algn="l"/>
            <a:r>
              <a:rPr lang="ja-JP" altLang="en-US" dirty="0"/>
              <a:t>　放デイについて、「サービス計画」（④）、「活動プログラムの工夫」（⑤）に関しては、放デイ・児発とも特に不満点はなし。各種連携（⑥）についても概ね不満はないが、ただし連携の説明は必要な利用者とのメリハリを持った対応のため、それが見えにくさになっている点は否めない。</a:t>
            </a:r>
            <a:endParaRPr lang="en-US" altLang="ja-JP" dirty="0"/>
          </a:p>
          <a:p>
            <a:pPr algn="l"/>
            <a:r>
              <a:rPr lang="ja-JP" altLang="en-US" dirty="0"/>
              <a:t>　登録利用者との人数対比で、全利用者に対して継続的・専属的な対応の困難さがあるが、提携クリニックや、学校、進学への連係実績など件数は前年までと変わらず増加しており、個人情報保護を徹底した上での内容面の掲示・告知などの方策は必要かも知れない。</a:t>
            </a:r>
            <a:endParaRPr lang="en-US" altLang="ja-JP" dirty="0"/>
          </a:p>
          <a:p>
            <a:pPr algn="l"/>
            <a:endParaRPr lang="en-US" altLang="ja-JP" dirty="0"/>
          </a:p>
        </p:txBody>
      </p:sp>
    </p:spTree>
    <p:extLst>
      <p:ext uri="{BB962C8B-B14F-4D97-AF65-F5344CB8AC3E}">
        <p14:creationId xmlns:p14="http://schemas.microsoft.com/office/powerpoint/2010/main" val="3688026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132209" y="4951666"/>
            <a:ext cx="6712139" cy="4523136"/>
          </a:xfrm>
          <a:prstGeom prst="rect">
            <a:avLst/>
          </a:prstGeom>
        </p:spPr>
        <p:txBody>
          <a:bodyPr vert="horz" lIns="91440" tIns="45720" rIns="91440" bIns="45720" rtlCol="0">
            <a:normAutofit fontScale="92500" lnSpcReduction="1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en-US" altLang="ja-JP" b="1" dirty="0"/>
              <a:t>E.【</a:t>
            </a:r>
            <a:r>
              <a:rPr lang="ja-JP" altLang="en-US" b="1" dirty="0"/>
              <a:t>満足度面</a:t>
            </a:r>
            <a:r>
              <a:rPr lang="en-US" altLang="ja-JP" b="1" dirty="0"/>
              <a:t>】</a:t>
            </a:r>
          </a:p>
          <a:p>
            <a:pPr algn="l"/>
            <a:r>
              <a:rPr lang="ja-JP" altLang="en-US" dirty="0"/>
              <a:t>　子どもの通所楽しみ（⑰）は、すべて満足、との回答であった。ただし、一部で、なかなか場所に馴染んでもらえなかったり、通所に関して中断となった利用ケースも把握しており、このようなケースへの対応については引き続き丁寧に取り組んでいきたい。</a:t>
            </a:r>
            <a:endParaRPr lang="en-US" altLang="ja-JP" dirty="0"/>
          </a:p>
          <a:p>
            <a:pPr algn="l"/>
            <a:endParaRPr lang="en-US" altLang="ja-JP" dirty="0"/>
          </a:p>
          <a:p>
            <a:pPr algn="l"/>
            <a:r>
              <a:rPr lang="en-US" altLang="ja-JP" dirty="0"/>
              <a:t> ※</a:t>
            </a:r>
            <a:r>
              <a:rPr lang="ja-JP" altLang="en-US" dirty="0"/>
              <a:t>　別設問として「</a:t>
            </a:r>
            <a:r>
              <a:rPr lang="en-US" altLang="ja-JP" dirty="0"/>
              <a:t>2024</a:t>
            </a:r>
            <a:r>
              <a:rPr lang="ja-JP" altLang="en-US" dirty="0"/>
              <a:t>年</a:t>
            </a:r>
            <a:r>
              <a:rPr lang="en-US" altLang="ja-JP" dirty="0"/>
              <a:t>4</a:t>
            </a:r>
            <a:r>
              <a:rPr lang="ja-JP" altLang="en-US" dirty="0"/>
              <a:t>月以降の利用希望」を設けているが、</a:t>
            </a:r>
            <a:endParaRPr lang="en-US" altLang="ja-JP" dirty="0"/>
          </a:p>
          <a:p>
            <a:pPr algn="l"/>
            <a:r>
              <a:rPr lang="ja-JP" altLang="en-US" dirty="0"/>
              <a:t>ほぼ「利用継続」の回答であった。</a:t>
            </a:r>
            <a:endParaRPr lang="en-US" altLang="ja-JP" dirty="0"/>
          </a:p>
          <a:p>
            <a:pPr algn="l"/>
            <a:r>
              <a:rPr lang="ja-JP" altLang="en-US" b="1" dirty="0"/>
              <a:t>　</a:t>
            </a:r>
            <a:endParaRPr lang="en-US" altLang="ja-JP" b="1" dirty="0"/>
          </a:p>
          <a:p>
            <a:pPr algn="l"/>
            <a:r>
              <a:rPr lang="en-US" altLang="ja-JP" b="1" dirty="0"/>
              <a:t>【</a:t>
            </a:r>
            <a:r>
              <a:rPr lang="ja-JP" altLang="en-US" b="1" dirty="0"/>
              <a:t>まとめ</a:t>
            </a:r>
            <a:r>
              <a:rPr lang="en-US" altLang="ja-JP" b="1" dirty="0"/>
              <a:t>】</a:t>
            </a:r>
          </a:p>
          <a:p>
            <a:pPr algn="l"/>
            <a:r>
              <a:rPr lang="ja-JP" altLang="en-US" dirty="0"/>
              <a:t>　当施設が第一義で考えている「子どもが楽しみに通所しながら向上してゆく」に関しての評価は引き続き得られているように見受けられる。</a:t>
            </a:r>
            <a:endParaRPr lang="en-US" altLang="ja-JP" dirty="0"/>
          </a:p>
          <a:p>
            <a:pPr algn="l"/>
            <a:r>
              <a:rPr lang="ja-JP" altLang="en-US" dirty="0"/>
              <a:t>　主に保護者の方個々とのコミュニケーション面のへ配慮や運営説明（こちらは掲示やお知らせ配布、またホームページ上での発信などの別手段が必要かも知れない）等を注意してきたが、コロナ禍から通常の活動に戻りつつある中で、課題に関しては、再度のブラッシュアップを意識していく。</a:t>
            </a:r>
            <a:endParaRPr lang="en-US" altLang="ja-JP" dirty="0"/>
          </a:p>
          <a:p>
            <a:pPr algn="l"/>
            <a:endParaRPr lang="en-US" altLang="ja-JP" dirty="0"/>
          </a:p>
          <a:p>
            <a:pPr algn="l"/>
            <a:endParaRPr lang="en-US" altLang="ja-JP" dirty="0"/>
          </a:p>
          <a:p>
            <a:endParaRPr lang="ja-JP" altLang="en-US" dirty="0"/>
          </a:p>
        </p:txBody>
      </p:sp>
      <p:sp>
        <p:nvSpPr>
          <p:cNvPr id="3" name="サブタイトル 2"/>
          <p:cNvSpPr txBox="1">
            <a:spLocks/>
          </p:cNvSpPr>
          <p:nvPr/>
        </p:nvSpPr>
        <p:spPr>
          <a:xfrm>
            <a:off x="132209" y="2413058"/>
            <a:ext cx="6509891" cy="2538607"/>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en-US" altLang="ja-JP" b="1" dirty="0"/>
              <a:t>D.【</a:t>
            </a:r>
            <a:r>
              <a:rPr lang="ja-JP" altLang="en-US" b="1" dirty="0"/>
              <a:t>非常時等の対応面</a:t>
            </a:r>
            <a:r>
              <a:rPr lang="en-US" altLang="ja-JP" b="1" dirty="0"/>
              <a:t>】</a:t>
            </a:r>
          </a:p>
          <a:p>
            <a:pPr algn="l"/>
            <a:r>
              <a:rPr lang="ja-JP" altLang="en-US" dirty="0"/>
              <a:t>　災害時などの緊急時の対処の仕方や、訓練（⑮）に関しても、「どちらとも言えない」「いいえ「票が目立ってみられたが、コロナ禍で避難訓練の実施が中断しているためと考えられる。今後感染状況に合わせ再開していきたいと考えている。</a:t>
            </a:r>
            <a:endParaRPr lang="en-US" altLang="ja-JP" dirty="0"/>
          </a:p>
          <a:p>
            <a:pPr algn="l"/>
            <a:r>
              <a:rPr lang="ja-JP" altLang="en-US" dirty="0"/>
              <a:t>　一昨年より項目に加えた「感染症配慮」に関して（⑯）は、ほぼ対策の認知が継続されていると考えられる。換気面、マスク着用、人身密度への配慮、衛生用品や空気清浄機等の設備面、感染者発生時の説明等、ここはしっかり行っているとの自負もあり、素直に受け止めたい。　</a:t>
            </a:r>
            <a:endParaRPr lang="en-US" altLang="ja-JP" dirty="0"/>
          </a:p>
          <a:p>
            <a:pPr algn="l"/>
            <a:endParaRPr lang="en-US" altLang="ja-JP" dirty="0"/>
          </a:p>
          <a:p>
            <a:pPr algn="l"/>
            <a:endParaRPr lang="en-US" altLang="ja-JP" dirty="0"/>
          </a:p>
          <a:p>
            <a:pPr algn="l"/>
            <a:endParaRPr lang="en-US" altLang="ja-JP" dirty="0"/>
          </a:p>
          <a:p>
            <a:endParaRPr lang="ja-JP" altLang="en-US" dirty="0"/>
          </a:p>
        </p:txBody>
      </p:sp>
      <p:sp>
        <p:nvSpPr>
          <p:cNvPr id="4" name="サブタイトル 2"/>
          <p:cNvSpPr txBox="1">
            <a:spLocks/>
          </p:cNvSpPr>
          <p:nvPr/>
        </p:nvSpPr>
        <p:spPr>
          <a:xfrm>
            <a:off x="132210" y="121978"/>
            <a:ext cx="6725790" cy="2190935"/>
          </a:xfrm>
          <a:prstGeom prst="rect">
            <a:avLst/>
          </a:prstGeom>
        </p:spPr>
        <p:txBody>
          <a:bodyPr vert="horz" lIns="91440" tIns="45720" rIns="91440" bIns="45720" rtlCol="0">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en-US" altLang="ja-JP" b="1" dirty="0"/>
              <a:t>C.</a:t>
            </a:r>
            <a:r>
              <a:rPr lang="ja-JP" altLang="en-US" b="1" dirty="0"/>
              <a:t> </a:t>
            </a:r>
            <a:r>
              <a:rPr lang="en-US" altLang="ja-JP" b="1" dirty="0"/>
              <a:t>【</a:t>
            </a:r>
            <a:r>
              <a:rPr lang="ja-JP" altLang="en-US" b="1" dirty="0"/>
              <a:t>保護者への説明等の面</a:t>
            </a:r>
            <a:r>
              <a:rPr lang="en-US" altLang="ja-JP" b="1" dirty="0"/>
              <a:t>】</a:t>
            </a:r>
          </a:p>
          <a:p>
            <a:pPr algn="l"/>
            <a:r>
              <a:rPr lang="ja-JP" altLang="en-US" dirty="0"/>
              <a:t>　支援内容や制度の仕組み等についての説明（⑦）について「どちらともいえない」票が見られたものの、昨年度よりも減少していた。本項目については概ね満足との回答であり、コロナ禍の制限がなくなっていく中、支援時間中に保護者への対応時間を増やしてこられていることの反映かと思われる。今後も保護者支援の一環として継続していきたい。</a:t>
            </a:r>
            <a:endParaRPr lang="en-US" altLang="ja-JP" dirty="0"/>
          </a:p>
          <a:p>
            <a:pPr algn="l"/>
            <a:r>
              <a:rPr lang="ja-JP" altLang="en-US" dirty="0"/>
              <a:t>　また「活動内容や行事予定などの発信」（⑫）については、対面の情報提供に偏らずに努めていきたいと考えている。</a:t>
            </a:r>
            <a:endParaRPr lang="en-US" altLang="ja-JP" dirty="0"/>
          </a:p>
          <a:p>
            <a:endParaRPr lang="ja-JP" altLang="en-US" dirty="0"/>
          </a:p>
        </p:txBody>
      </p:sp>
      <p:sp>
        <p:nvSpPr>
          <p:cNvPr id="5" name="テキスト ボックス 4"/>
          <p:cNvSpPr txBox="1"/>
          <p:nvPr/>
        </p:nvSpPr>
        <p:spPr>
          <a:xfrm>
            <a:off x="5650175" y="9567084"/>
            <a:ext cx="839116" cy="369332"/>
          </a:xfrm>
          <a:prstGeom prst="rect">
            <a:avLst/>
          </a:prstGeom>
          <a:noFill/>
        </p:spPr>
        <p:txBody>
          <a:bodyPr wrap="square" rtlCol="0">
            <a:spAutoFit/>
          </a:bodyPr>
          <a:lstStyle/>
          <a:p>
            <a:r>
              <a:rPr kumimoji="1" lang="ja-JP" altLang="en-US" dirty="0"/>
              <a:t>以上</a:t>
            </a:r>
          </a:p>
        </p:txBody>
      </p:sp>
    </p:spTree>
    <p:extLst>
      <p:ext uri="{BB962C8B-B14F-4D97-AF65-F5344CB8AC3E}">
        <p14:creationId xmlns:p14="http://schemas.microsoft.com/office/powerpoint/2010/main" val="13351287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1235</TotalTime>
  <Words>865</Words>
  <Application>Microsoft Office PowerPoint</Application>
  <PresentationFormat>A4 210 x 297 mm</PresentationFormat>
  <Paragraphs>45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AR P丸ゴシック体E</vt:lpstr>
      <vt:lpstr>Arial</vt:lpstr>
      <vt:lpstr>Calibri</vt:lpstr>
      <vt:lpstr>Calibri Light</vt:lpstr>
      <vt:lpstr>Office テーマ</vt:lpstr>
      <vt:lpstr>2024年度　LDサポート・療育ソラアルSSE・PIA 放課後等デイサービス・児童発達支援ガイドライン自己評価表まとめ</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放課後等デイサービスガイドライン自己評価表まとめ</dc:title>
  <dc:creator>solarsse2</dc:creator>
  <cp:lastModifiedBy>Katsumi Morikawa</cp:lastModifiedBy>
  <cp:revision>74</cp:revision>
  <cp:lastPrinted>2023-02-27T06:33:28Z</cp:lastPrinted>
  <dcterms:created xsi:type="dcterms:W3CDTF">2017-01-20T06:11:41Z</dcterms:created>
  <dcterms:modified xsi:type="dcterms:W3CDTF">2024-03-01T02:17:11Z</dcterms:modified>
</cp:coreProperties>
</file>